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2"/>
  </p:notesMasterIdLst>
  <p:sldIdLst>
    <p:sldId id="257" r:id="rId3"/>
    <p:sldId id="259" r:id="rId4"/>
    <p:sldId id="263" r:id="rId5"/>
    <p:sldId id="260" r:id="rId6"/>
    <p:sldId id="270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3" r:id="rId19"/>
    <p:sldId id="284" r:id="rId20"/>
    <p:sldId id="282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6" r:id="rId31"/>
  </p:sldIdLst>
  <p:sldSz cx="9144000" cy="5143500" type="screen16x9"/>
  <p:notesSz cx="6858000" cy="9144000"/>
  <p:embeddedFontLst>
    <p:embeddedFont>
      <p:font typeface="Dosis" panose="020B0604020202020204" charset="0"/>
      <p:regular r:id="rId33"/>
      <p:bold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Roboto Black" panose="020B0604020202020204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494" autoAdjust="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49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995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13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150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13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096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945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277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349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617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322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067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217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341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896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357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963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451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945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88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672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6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49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400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09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7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626669" y="2423469"/>
            <a:ext cx="8210374" cy="244536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Payment Processor Project</a:t>
            </a:r>
            <a:endParaRPr sz="105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15">
            <a:extLst>
              <a:ext uri="{FF2B5EF4-FFF2-40B4-BE49-F238E27FC236}">
                <a16:creationId xmlns:a16="http://schemas.microsoft.com/office/drawing/2014/main" id="{218FA4F5-D16D-42BC-A493-F5E26894B354}"/>
              </a:ext>
            </a:extLst>
          </p:cNvPr>
          <p:cNvSpPr txBox="1"/>
          <p:nvPr/>
        </p:nvSpPr>
        <p:spPr>
          <a:xfrm>
            <a:off x="253178" y="87344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[EDA] Transaction Frequency per Merchant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3ABE-20B9-4DB2-9A75-802601E1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" y="1007436"/>
            <a:ext cx="5908249" cy="38622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284B1B-FD7B-4FE7-AEE7-AFC6F1C2C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615" y="2099705"/>
            <a:ext cx="3255264" cy="1775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CD39D-DD57-4468-BCBC-041ACA1F0D95}"/>
              </a:ext>
            </a:extLst>
          </p:cNvPr>
          <p:cNvSpPr txBox="1"/>
          <p:nvPr/>
        </p:nvSpPr>
        <p:spPr>
          <a:xfrm>
            <a:off x="5969203" y="1184601"/>
            <a:ext cx="311384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High standard deviation indicates transaction frequency may be important to identify merchant type.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761B18-79CA-4336-8D98-1C06F2004BF2}"/>
              </a:ext>
            </a:extLst>
          </p:cNvPr>
          <p:cNvSpPr/>
          <p:nvPr/>
        </p:nvSpPr>
        <p:spPr>
          <a:xfrm>
            <a:off x="5866615" y="2507228"/>
            <a:ext cx="3194309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1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Final Feature Selection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16">
            <a:extLst>
              <a:ext uri="{FF2B5EF4-FFF2-40B4-BE49-F238E27FC236}">
                <a16:creationId xmlns:a16="http://schemas.microsoft.com/office/drawing/2014/main" id="{32D71096-4960-4AC8-BBE0-987B1E56DA50}"/>
              </a:ext>
            </a:extLst>
          </p:cNvPr>
          <p:cNvSpPr txBox="1"/>
          <p:nvPr/>
        </p:nvSpPr>
        <p:spPr>
          <a:xfrm>
            <a:off x="459183" y="1573648"/>
            <a:ext cx="5513914" cy="254852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All Features were grouped by Merchant: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Average amount spent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Average time delta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Max transaction count in one day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Max transaction count in one month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Transaction count for each quarter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Transaction count in “active hours”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Transaction count Weekday vs Weekend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26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168527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K-Means Clustering Model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16">
            <a:extLst>
              <a:ext uri="{FF2B5EF4-FFF2-40B4-BE49-F238E27FC236}">
                <a16:creationId xmlns:a16="http://schemas.microsoft.com/office/drawing/2014/main" id="{32D71096-4960-4AC8-BBE0-987B1E56DA50}"/>
              </a:ext>
            </a:extLst>
          </p:cNvPr>
          <p:cNvSpPr txBox="1"/>
          <p:nvPr/>
        </p:nvSpPr>
        <p:spPr>
          <a:xfrm>
            <a:off x="427702" y="705944"/>
            <a:ext cx="4948085" cy="85979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Merchant type is unlabeled – Unsupervised learning</a:t>
            </a:r>
          </a:p>
          <a:p>
            <a:pPr marL="3238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How many clusters should we have? </a:t>
            </a:r>
          </a:p>
          <a:p>
            <a:pPr marL="3238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4  or 5 Clusters is where the inertia levels off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735AB9-FAB1-4183-99FD-FD4F8A488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42" y="1689824"/>
            <a:ext cx="4879696" cy="322016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D15A5A-A757-4580-BEEE-3D589A106879}"/>
              </a:ext>
            </a:extLst>
          </p:cNvPr>
          <p:cNvCxnSpPr>
            <a:cxnSpLocks/>
          </p:cNvCxnSpPr>
          <p:nvPr/>
        </p:nvCxnSpPr>
        <p:spPr>
          <a:xfrm flipV="1">
            <a:off x="3185651" y="3934567"/>
            <a:ext cx="914400" cy="209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576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73137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Cluster Assignments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16">
            <a:extLst>
              <a:ext uri="{FF2B5EF4-FFF2-40B4-BE49-F238E27FC236}">
                <a16:creationId xmlns:a16="http://schemas.microsoft.com/office/drawing/2014/main" id="{32D71096-4960-4AC8-BBE0-987B1E56DA50}"/>
              </a:ext>
            </a:extLst>
          </p:cNvPr>
          <p:cNvSpPr txBox="1"/>
          <p:nvPr/>
        </p:nvSpPr>
        <p:spPr>
          <a:xfrm>
            <a:off x="100988" y="764463"/>
            <a:ext cx="5378097" cy="419099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Cluster 0: Ecommerce/Retail: </a:t>
            </a:r>
          </a:p>
          <a:p>
            <a:pPr marL="152400" lvl="3">
              <a:lnSpc>
                <a:spcPct val="115000"/>
              </a:lnSpc>
              <a:buSzPts val="12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Relatively frequent medium sized transactions, seasonal: Amazon, Target</a:t>
            </a:r>
          </a:p>
          <a:p>
            <a:pPr marL="152400" lvl="3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52400" lvl="3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Cluster 1: B2B: </a:t>
            </a:r>
          </a:p>
          <a:p>
            <a:pPr marL="152400" lvl="0">
              <a:lnSpc>
                <a:spcPct val="115000"/>
              </a:lnSpc>
              <a:buSzPts val="12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Pays monthly/bimonthly/quarterly in largest amounts: Salesforce, Shopify</a:t>
            </a:r>
          </a:p>
          <a:p>
            <a:pPr marL="152400"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Cluster 2: SaaS: </a:t>
            </a:r>
          </a:p>
          <a:p>
            <a:pPr marL="152400" lvl="0">
              <a:lnSpc>
                <a:spcPct val="115000"/>
              </a:lnSpc>
              <a:buSzPts val="12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Pays biweekly/monthly in larger amounts: Docusign, Tableau, Splunk</a:t>
            </a:r>
          </a:p>
          <a:p>
            <a:pPr marL="152400"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Cluster 3: B2C: </a:t>
            </a:r>
          </a:p>
          <a:p>
            <a:pPr marL="152400" lvl="0">
              <a:lnSpc>
                <a:spcPct val="115000"/>
              </a:lnSpc>
              <a:buSzPts val="12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Frequent small transactions: Lyft, Doordash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DF3B6-DD37-4B48-B1AC-F2A3E9D3D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063" y="899596"/>
            <a:ext cx="3474542" cy="760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B985DE-89C5-4C2E-A44A-EBC15E9CD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664" y="1956191"/>
            <a:ext cx="3474542" cy="845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0CFCC-0EDC-4FEB-8C8E-12D72729A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290" y="3096013"/>
            <a:ext cx="3360613" cy="73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DB68A-F314-44CA-9255-5FC41BC06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670" y="4075267"/>
            <a:ext cx="3360613" cy="8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88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6EE249-EFFE-4F45-80B6-57AEDE140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30" y="507531"/>
            <a:ext cx="3586982" cy="2300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3C9B53-FF47-447D-89DF-72C1389A7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40741"/>
            <a:ext cx="3691171" cy="24025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E7ED2-1C28-4412-BEF7-7A2B029D8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91" y="2843327"/>
            <a:ext cx="3450260" cy="2300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AE857-4247-4363-B887-FEC886C5A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772" y="2843327"/>
            <a:ext cx="3526398" cy="2300173"/>
          </a:xfrm>
          <a:prstGeom prst="rect">
            <a:avLst/>
          </a:prstGeom>
        </p:spPr>
      </p:pic>
      <p:sp>
        <p:nvSpPr>
          <p:cNvPr id="8" name="Shape 315">
            <a:extLst>
              <a:ext uri="{FF2B5EF4-FFF2-40B4-BE49-F238E27FC236}">
                <a16:creationId xmlns:a16="http://schemas.microsoft.com/office/drawing/2014/main" id="{4EB56656-878E-4B28-A900-B4F3DEBC6D02}"/>
              </a:ext>
            </a:extLst>
          </p:cNvPr>
          <p:cNvSpPr txBox="1"/>
          <p:nvPr/>
        </p:nvSpPr>
        <p:spPr>
          <a:xfrm>
            <a:off x="127345" y="-34357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Features by Merchant Type Clusters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0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131657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Model Results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Shape 316">
            <a:extLst>
              <a:ext uri="{FF2B5EF4-FFF2-40B4-BE49-F238E27FC236}">
                <a16:creationId xmlns:a16="http://schemas.microsoft.com/office/drawing/2014/main" id="{A6D31ED9-DDCA-492D-BE7A-E6D20A962070}"/>
              </a:ext>
            </a:extLst>
          </p:cNvPr>
          <p:cNvSpPr txBox="1"/>
          <p:nvPr/>
        </p:nvSpPr>
        <p:spPr>
          <a:xfrm>
            <a:off x="421428" y="879171"/>
            <a:ext cx="2969817" cy="16124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>
              <a:lnSpc>
                <a:spcPct val="115000"/>
              </a:lnSpc>
              <a:buSzPts val="1200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Merchant Type Count:</a:t>
            </a: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E-commerce : 9,097</a:t>
            </a: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SaaS: 2,134</a:t>
            </a: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B2B: 464</a:t>
            </a: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B2C: 64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Shape 316">
            <a:extLst>
              <a:ext uri="{FF2B5EF4-FFF2-40B4-BE49-F238E27FC236}">
                <a16:creationId xmlns:a16="http://schemas.microsoft.com/office/drawing/2014/main" id="{5D23046F-0EEA-4FBF-8ECC-744275077F9B}"/>
              </a:ext>
            </a:extLst>
          </p:cNvPr>
          <p:cNvSpPr txBox="1"/>
          <p:nvPr/>
        </p:nvSpPr>
        <p:spPr>
          <a:xfrm>
            <a:off x="421428" y="2688317"/>
            <a:ext cx="6171101" cy="229663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>
              <a:lnSpc>
                <a:spcPct val="115000"/>
              </a:lnSpc>
              <a:buSzPts val="1200"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Other Conclusions: </a:t>
            </a:r>
          </a:p>
          <a:p>
            <a:pPr marL="32385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22222"/>
                </a:solidFill>
                <a:latin typeface="Roboto" panose="020B0604020202020204" charset="0"/>
              </a:rPr>
              <a:t>Features - </a:t>
            </a:r>
            <a:r>
              <a:rPr lang="en-US" sz="1200" dirty="0">
                <a:solidFill>
                  <a:srgbClr val="222222"/>
                </a:solidFill>
                <a:latin typeface="Roboto" panose="020B0604020202020204" charset="0"/>
              </a:rPr>
              <a:t>Average spend, time delta, and transaction count features have significant variance across clusters</a:t>
            </a: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Inertia = 37.86: </a:t>
            </a:r>
            <a:r>
              <a:rPr lang="en-US" sz="1200" dirty="0">
                <a:solidFill>
                  <a:srgbClr val="222222"/>
                </a:solidFill>
                <a:latin typeface="Roboto" panose="020B0604020202020204" charset="0"/>
              </a:rPr>
              <a:t>sum of squared error for each cluster. The smaller the inertia the denser the cluster. Too far from zero</a:t>
            </a: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Curse of dimensionality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– too many features for k-means</a:t>
            </a: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Better datetime feature engineering</a:t>
            </a: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More model tuning</a:t>
            </a: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22222"/>
              </a:solidFill>
              <a:latin typeface="Roboto" panose="020B0604020202020204" charset="0"/>
            </a:endParaRPr>
          </a:p>
          <a:p>
            <a:pPr marL="152400"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71825-0668-4256-B8AA-0D2D75A0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21" y="805706"/>
            <a:ext cx="4724400" cy="1685925"/>
          </a:xfrm>
          <a:prstGeom prst="rect">
            <a:avLst/>
          </a:prstGeom>
        </p:spPr>
      </p:pic>
      <p:sp>
        <p:nvSpPr>
          <p:cNvPr id="9" name="Shape 316">
            <a:extLst>
              <a:ext uri="{FF2B5EF4-FFF2-40B4-BE49-F238E27FC236}">
                <a16:creationId xmlns:a16="http://schemas.microsoft.com/office/drawing/2014/main" id="{E27D59DD-241A-402E-8ABD-CE8D8DC07EDF}"/>
              </a:ext>
            </a:extLst>
          </p:cNvPr>
          <p:cNvSpPr txBox="1"/>
          <p:nvPr/>
        </p:nvSpPr>
        <p:spPr>
          <a:xfrm>
            <a:off x="3627424" y="463481"/>
            <a:ext cx="4661849" cy="41569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Feature averages across Merchant Type clusters: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5588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Question 2: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Churn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66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96326" cy="87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2a. - Concrete Definition for Churn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16">
            <a:extLst>
              <a:ext uri="{FF2B5EF4-FFF2-40B4-BE49-F238E27FC236}">
                <a16:creationId xmlns:a16="http://schemas.microsoft.com/office/drawing/2014/main" id="{32D71096-4960-4AC8-BBE0-987B1E56DA50}"/>
              </a:ext>
            </a:extLst>
          </p:cNvPr>
          <p:cNvSpPr txBox="1"/>
          <p:nvPr/>
        </p:nvSpPr>
        <p:spPr>
          <a:xfrm>
            <a:off x="5166840" y="1933140"/>
            <a:ext cx="3829676" cy="229964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Average Time Delta = 18 days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97% of merchants have an average time delta of 90 days or less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b="1" i="1" dirty="0">
                <a:latin typeface="Roboto"/>
                <a:ea typeface="Roboto"/>
                <a:cs typeface="Roboto"/>
                <a:sym typeface="Roboto"/>
              </a:rPr>
              <a:t>Definition of churn = 90 days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96845-CE4D-48C3-8287-45FBCC5DE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24" y="1571011"/>
            <a:ext cx="4338198" cy="29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74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a.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Ideal Churn Definition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16">
            <a:extLst>
              <a:ext uri="{FF2B5EF4-FFF2-40B4-BE49-F238E27FC236}">
                <a16:creationId xmlns:a16="http://schemas.microsoft.com/office/drawing/2014/main" id="{32D71096-4960-4AC8-BBE0-987B1E56DA50}"/>
              </a:ext>
            </a:extLst>
          </p:cNvPr>
          <p:cNvSpPr txBox="1"/>
          <p:nvPr/>
        </p:nvSpPr>
        <p:spPr>
          <a:xfrm>
            <a:off x="260080" y="2075954"/>
            <a:ext cx="5009808" cy="158347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Each Merchant type has different customers – churn would be defined differently for each merchant type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With additional time, would make 4 separate definitions with 4 separate models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BB8C08-36AC-4FC9-9FAA-16476307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246" y="1798817"/>
            <a:ext cx="2734903" cy="1689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9D5B6-A2FA-4E2F-A2B9-A7038ED2ED63}"/>
              </a:ext>
            </a:extLst>
          </p:cNvPr>
          <p:cNvSpPr txBox="1"/>
          <p:nvPr/>
        </p:nvSpPr>
        <p:spPr>
          <a:xfrm>
            <a:off x="6024716" y="1275735"/>
            <a:ext cx="20942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Average Time Delta by Merchant Group: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46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b.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Which Merchants Already Churned?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Churn Feature Engineering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382B5F-828C-40F8-A671-CA8F3134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1763354"/>
            <a:ext cx="8296275" cy="1085850"/>
          </a:xfrm>
          <a:prstGeom prst="rect">
            <a:avLst/>
          </a:prstGeom>
        </p:spPr>
      </p:pic>
      <p:sp>
        <p:nvSpPr>
          <p:cNvPr id="12" name="Shape 316">
            <a:extLst>
              <a:ext uri="{FF2B5EF4-FFF2-40B4-BE49-F238E27FC236}">
                <a16:creationId xmlns:a16="http://schemas.microsoft.com/office/drawing/2014/main" id="{07AE9DA7-DEEE-4D47-B490-2799B47FD31E}"/>
              </a:ext>
            </a:extLst>
          </p:cNvPr>
          <p:cNvSpPr txBox="1"/>
          <p:nvPr/>
        </p:nvSpPr>
        <p:spPr>
          <a:xfrm>
            <a:off x="423861" y="3075037"/>
            <a:ext cx="6928209" cy="151908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Future_date column brings the most recent future transaction time stamp to the current row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Churn column is based on time delta &gt; 90 days OR a null value, meaning there is no future transaction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7900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Question 1: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Merchant Types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b.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Which Merchants Already Churned?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DAE96-11E7-4857-A1D5-3617BEC7E665}"/>
              </a:ext>
            </a:extLst>
          </p:cNvPr>
          <p:cNvSpPr txBox="1"/>
          <p:nvPr/>
        </p:nvSpPr>
        <p:spPr>
          <a:xfrm>
            <a:off x="414938" y="1469688"/>
            <a:ext cx="58605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8822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events of churn from Q1 2033 to Q3 2034 </a:t>
            </a:r>
          </a:p>
          <a:p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Not using Q4 2034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because you don’t know if that’s a churn</a:t>
            </a:r>
          </a:p>
          <a:p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6739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unique merchants churned</a:t>
            </a:r>
          </a:p>
          <a:p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65%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of unique merchants churned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at least once</a:t>
            </a:r>
          </a:p>
          <a:p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17%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of merchants churned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multiple times</a:t>
            </a:r>
          </a:p>
          <a:p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D548B1-428B-441D-B2DC-5CDEE99BE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38" y="4166419"/>
            <a:ext cx="4669716" cy="5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87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c. -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Model to Predict Future Churn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Customer Churn: What it is and what to do about it">
            <a:extLst>
              <a:ext uri="{FF2B5EF4-FFF2-40B4-BE49-F238E27FC236}">
                <a16:creationId xmlns:a16="http://schemas.microsoft.com/office/drawing/2014/main" id="{80267D1B-144B-4B5D-9EDE-35472E9C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77" y="1661036"/>
            <a:ext cx="5198806" cy="25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703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71330" y="313402"/>
            <a:ext cx="8649929" cy="5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2c. - [EDA] Average Amount spent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4E2D4-930B-48BE-85FD-836EE114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948" y="825909"/>
            <a:ext cx="6168359" cy="403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99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71330" y="313402"/>
            <a:ext cx="8649929" cy="5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2c. - [EDA] Average Time Delta (in hours)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FE0F3-8C5D-40B6-9BFC-6CB8BC24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29" y="825909"/>
            <a:ext cx="6064814" cy="4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77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71330" y="313402"/>
            <a:ext cx="8649929" cy="5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2c. - [EDA] Average Transaction Count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2019E5-4DBD-46BC-B1C5-A556B77F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35" y="906700"/>
            <a:ext cx="5770767" cy="402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19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71330" y="313402"/>
            <a:ext cx="8649929" cy="5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2c. - [EDA] Average Transaction Count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2019E5-4DBD-46BC-B1C5-A556B77F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35" y="906700"/>
            <a:ext cx="5770767" cy="402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95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71330" y="313402"/>
            <a:ext cx="8649929" cy="5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2c. – Feature Correlation and PCA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14573-58E2-4369-8184-BE49479B0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03" y="944827"/>
            <a:ext cx="5180183" cy="3966388"/>
          </a:xfrm>
          <a:prstGeom prst="rect">
            <a:avLst/>
          </a:prstGeom>
        </p:spPr>
      </p:pic>
      <p:sp>
        <p:nvSpPr>
          <p:cNvPr id="5" name="Shape 316">
            <a:extLst>
              <a:ext uri="{FF2B5EF4-FFF2-40B4-BE49-F238E27FC236}">
                <a16:creationId xmlns:a16="http://schemas.microsoft.com/office/drawing/2014/main" id="{5275E06C-7C0B-4153-ADA9-C72C6B50DEED}"/>
              </a:ext>
            </a:extLst>
          </p:cNvPr>
          <p:cNvSpPr txBox="1"/>
          <p:nvPr/>
        </p:nvSpPr>
        <p:spPr>
          <a:xfrm>
            <a:off x="6339337" y="1801147"/>
            <a:ext cx="2354837" cy="154120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Variance Explained by:</a:t>
            </a:r>
          </a:p>
          <a:p>
            <a:pPr marL="4381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3 features = 92.8%</a:t>
            </a:r>
          </a:p>
          <a:p>
            <a:pPr marL="4381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4 features = 98.9%</a:t>
            </a:r>
          </a:p>
          <a:p>
            <a:pPr marL="4381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5 features = 99.9% </a:t>
            </a:r>
            <a:endParaRPr lang="en-US" sz="1600" b="1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39934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71330" y="313402"/>
            <a:ext cx="8649929" cy="5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2c. – Model Selection: Random Forest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Shape 316">
            <a:extLst>
              <a:ext uri="{FF2B5EF4-FFF2-40B4-BE49-F238E27FC236}">
                <a16:creationId xmlns:a16="http://schemas.microsoft.com/office/drawing/2014/main" id="{EB5ED8B5-7676-4CB1-983B-AB0761B66E72}"/>
              </a:ext>
            </a:extLst>
          </p:cNvPr>
          <p:cNvSpPr txBox="1"/>
          <p:nvPr/>
        </p:nvSpPr>
        <p:spPr>
          <a:xfrm>
            <a:off x="366240" y="1099856"/>
            <a:ext cx="4050902" cy="361962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Final Model Accuracy = 98%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HOOOORAAAYYYYY!!!.....oh wait no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Only 2.1%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of the data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is a churn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6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Unbalanced data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issue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Model is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overfitting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Trouble predicting Churn group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4CC603-C182-449B-9A80-047014DE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860" y="1099856"/>
            <a:ext cx="4194399" cy="35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71330" y="313402"/>
            <a:ext cx="8649929" cy="5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2c. – Feature Importance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314A4-BA02-4BE0-8211-350C28C0A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00" y="1055516"/>
            <a:ext cx="6328635" cy="392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25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71330" y="313402"/>
            <a:ext cx="8649929" cy="5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2c. – Conclusions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16">
            <a:extLst>
              <a:ext uri="{FF2B5EF4-FFF2-40B4-BE49-F238E27FC236}">
                <a16:creationId xmlns:a16="http://schemas.microsoft.com/office/drawing/2014/main" id="{113E3C5D-A595-47F8-BBB9-0E256FE4F88D}"/>
              </a:ext>
            </a:extLst>
          </p:cNvPr>
          <p:cNvSpPr txBox="1"/>
          <p:nvPr/>
        </p:nvSpPr>
        <p:spPr>
          <a:xfrm>
            <a:off x="366239" y="1099856"/>
            <a:ext cx="7597889" cy="319929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Features are good predictors for churn based on EDA.</a:t>
            </a:r>
          </a:p>
          <a:p>
            <a:pPr marL="152400">
              <a:lnSpc>
                <a:spcPct val="115000"/>
              </a:lnSpc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The model is severely overfitting due to unbalanced churn vs no-churn groups. If given more time I would use techniques such as "over-sampling" or "under-sampling" to balance out the churn groups and build a more useful model. </a:t>
            </a:r>
          </a:p>
          <a:p>
            <a:pPr marL="152400" lvl="0">
              <a:lnSpc>
                <a:spcPct val="115000"/>
              </a:lnSpc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Parameter tuning improved precision of the churn group from 50% to 59% but the recall and f1-score didn't improve.</a:t>
            </a:r>
          </a:p>
          <a:p>
            <a:pPr marL="152400" lvl="0">
              <a:lnSpc>
                <a:spcPct val="115000"/>
              </a:lnSpc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I would also try an XG Boost model to see if that improved results at all.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395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67456" y="-13507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DC73-6C34-4840-9C40-19388265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" y="3278285"/>
            <a:ext cx="4181475" cy="1733550"/>
          </a:xfrm>
          <a:prstGeom prst="rect">
            <a:avLst/>
          </a:prstGeom>
        </p:spPr>
      </p:pic>
      <p:sp>
        <p:nvSpPr>
          <p:cNvPr id="7" name="Shape 316">
            <a:extLst>
              <a:ext uri="{FF2B5EF4-FFF2-40B4-BE49-F238E27FC236}">
                <a16:creationId xmlns:a16="http://schemas.microsoft.com/office/drawing/2014/main" id="{6D0DD318-2993-4C8D-8A45-F92ED9363CC2}"/>
              </a:ext>
            </a:extLst>
          </p:cNvPr>
          <p:cNvSpPr txBox="1"/>
          <p:nvPr/>
        </p:nvSpPr>
        <p:spPr>
          <a:xfrm>
            <a:off x="169606" y="702521"/>
            <a:ext cx="5243052" cy="240507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Approx. 1M rows of data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13,682 unique merchants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1,923 merchants transacted only once (14%)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Get rid of merchant’s that only transacted once, assume it was a demo 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No apparent null values or placeholder values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2" descr="An Introduction to Big Data: Data Cleaning - Cracking The Data ...">
            <a:extLst>
              <a:ext uri="{FF2B5EF4-FFF2-40B4-BE49-F238E27FC236}">
                <a16:creationId xmlns:a16="http://schemas.microsoft.com/office/drawing/2014/main" id="{5472FACA-222C-4209-9C65-5E7803EF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33" y="1729676"/>
            <a:ext cx="2883523" cy="20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69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13897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Feature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0741CA-A086-4B03-A557-9886A6260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8" y="2898605"/>
            <a:ext cx="6036965" cy="964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045858-4685-4369-AB36-D34BD3F02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921813"/>
            <a:ext cx="4606887" cy="1856066"/>
          </a:xfrm>
          <a:prstGeom prst="rect">
            <a:avLst/>
          </a:prstGeom>
        </p:spPr>
      </p:pic>
      <p:pic>
        <p:nvPicPr>
          <p:cNvPr id="4098" name="Picture 2" descr="Feature Engineering in Machine Learning (Part 1) - Hacktive Devs ...">
            <a:extLst>
              <a:ext uri="{FF2B5EF4-FFF2-40B4-BE49-F238E27FC236}">
                <a16:creationId xmlns:a16="http://schemas.microsoft.com/office/drawing/2014/main" id="{87DEAEF8-7703-4881-B976-E7757157F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3561" b="-10430"/>
          <a:stretch/>
        </p:blipFill>
        <p:spPr bwMode="auto">
          <a:xfrm>
            <a:off x="5633885" y="698625"/>
            <a:ext cx="3111035" cy="155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316">
            <a:extLst>
              <a:ext uri="{FF2B5EF4-FFF2-40B4-BE49-F238E27FC236}">
                <a16:creationId xmlns:a16="http://schemas.microsoft.com/office/drawing/2014/main" id="{625D1268-823E-4651-B797-AEC4ECCD15DE}"/>
              </a:ext>
            </a:extLst>
          </p:cNvPr>
          <p:cNvSpPr txBox="1"/>
          <p:nvPr/>
        </p:nvSpPr>
        <p:spPr>
          <a:xfrm>
            <a:off x="292578" y="3909757"/>
            <a:ext cx="6625868" cy="96458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Previous time column brings the most recent past transaction time stamp to the current row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Time Delta from last purchase column is subtracting the current time from the previous time stamp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95097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[EDA] When are merchants transacting?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Spend and Frequency increases every Quarter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2475B9-ACA5-4D67-BE94-F660A56A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85" y="1189105"/>
            <a:ext cx="6358712" cy="385929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F76096-E581-469C-BA3D-DA2401F0D13B}"/>
              </a:ext>
            </a:extLst>
          </p:cNvPr>
          <p:cNvCxnSpPr>
            <a:cxnSpLocks/>
          </p:cNvCxnSpPr>
          <p:nvPr/>
        </p:nvCxnSpPr>
        <p:spPr>
          <a:xfrm flipV="1">
            <a:off x="1880419" y="1445342"/>
            <a:ext cx="1983658" cy="283906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8FFFBA-AC78-4F1C-822B-D915E27E04E5}"/>
              </a:ext>
            </a:extLst>
          </p:cNvPr>
          <p:cNvCxnSpPr>
            <a:cxnSpLocks/>
          </p:cNvCxnSpPr>
          <p:nvPr/>
        </p:nvCxnSpPr>
        <p:spPr>
          <a:xfrm flipV="1">
            <a:off x="4692911" y="1553496"/>
            <a:ext cx="1983658" cy="283906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9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92E16F-D497-4F91-BC0D-94B31005C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16" y="1008656"/>
            <a:ext cx="6045459" cy="3745622"/>
          </a:xfrm>
          <a:prstGeom prst="rect">
            <a:avLst/>
          </a:prstGeom>
        </p:spPr>
      </p:pic>
      <p:sp>
        <p:nvSpPr>
          <p:cNvPr id="5" name="Shape 316">
            <a:extLst>
              <a:ext uri="{FF2B5EF4-FFF2-40B4-BE49-F238E27FC236}">
                <a16:creationId xmlns:a16="http://schemas.microsoft.com/office/drawing/2014/main" id="{27E7F2DF-DE40-4EAC-86DA-401E73B4F506}"/>
              </a:ext>
            </a:extLst>
          </p:cNvPr>
          <p:cNvSpPr txBox="1"/>
          <p:nvPr/>
        </p:nvSpPr>
        <p:spPr>
          <a:xfrm>
            <a:off x="7198157" y="4330597"/>
            <a:ext cx="1634143" cy="64373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0 = Monday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6 = Sunday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3DB989-DBBC-4D04-A219-59AA7369C7DF}"/>
              </a:ext>
            </a:extLst>
          </p:cNvPr>
          <p:cNvSpPr/>
          <p:nvPr/>
        </p:nvSpPr>
        <p:spPr>
          <a:xfrm>
            <a:off x="3178277" y="1769808"/>
            <a:ext cx="1106129" cy="30602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315">
            <a:extLst>
              <a:ext uri="{FF2B5EF4-FFF2-40B4-BE49-F238E27FC236}">
                <a16:creationId xmlns:a16="http://schemas.microsoft.com/office/drawing/2014/main" id="{84B31EC8-BD37-4754-B4EC-BDF89E74B16D}"/>
              </a:ext>
            </a:extLst>
          </p:cNvPr>
          <p:cNvSpPr txBox="1"/>
          <p:nvPr/>
        </p:nvSpPr>
        <p:spPr>
          <a:xfrm>
            <a:off x="311700" y="18434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[EDA] Saturday and Sunday – Lower Spend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34713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C1B163-ACBC-438D-AA34-629CE671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8" y="781003"/>
            <a:ext cx="6790607" cy="418617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C49EAA-E6E5-4817-AE9C-516EF71A324E}"/>
              </a:ext>
            </a:extLst>
          </p:cNvPr>
          <p:cNvCxnSpPr>
            <a:cxnSpLocks/>
          </p:cNvCxnSpPr>
          <p:nvPr/>
        </p:nvCxnSpPr>
        <p:spPr>
          <a:xfrm>
            <a:off x="4697363" y="2094271"/>
            <a:ext cx="2580967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5416C5-B8C3-4D73-AB47-771D97A99A05}"/>
              </a:ext>
            </a:extLst>
          </p:cNvPr>
          <p:cNvCxnSpPr>
            <a:cxnSpLocks/>
          </p:cNvCxnSpPr>
          <p:nvPr/>
        </p:nvCxnSpPr>
        <p:spPr>
          <a:xfrm>
            <a:off x="1577794" y="2770239"/>
            <a:ext cx="2580967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Shape 315">
            <a:extLst>
              <a:ext uri="{FF2B5EF4-FFF2-40B4-BE49-F238E27FC236}">
                <a16:creationId xmlns:a16="http://schemas.microsoft.com/office/drawing/2014/main" id="{B7309F05-C4A8-4975-8691-D8B2C64134B2}"/>
              </a:ext>
            </a:extLst>
          </p:cNvPr>
          <p:cNvSpPr txBox="1"/>
          <p:nvPr/>
        </p:nvSpPr>
        <p:spPr>
          <a:xfrm>
            <a:off x="307021" y="176320"/>
            <a:ext cx="8529958" cy="593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[EDA] Hours 0-3 and 15-23 are high activity</a:t>
            </a:r>
          </a:p>
        </p:txBody>
      </p:sp>
    </p:spTree>
    <p:extLst>
      <p:ext uri="{BB962C8B-B14F-4D97-AF65-F5344CB8AC3E}">
        <p14:creationId xmlns:p14="http://schemas.microsoft.com/office/powerpoint/2010/main" val="367234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53178" y="8093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[EDA] Average Spend Amount per Merchant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0496E-B8BF-4857-8F7B-2C2C74726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5" y="1013956"/>
            <a:ext cx="6162252" cy="3982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874474-2FE4-460E-A5F2-C498E46C3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29" y="2081272"/>
            <a:ext cx="1273367" cy="2228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5B377-0C8E-47FC-B942-700AC6C2D976}"/>
              </a:ext>
            </a:extLst>
          </p:cNvPr>
          <p:cNvSpPr txBox="1"/>
          <p:nvPr/>
        </p:nvSpPr>
        <p:spPr>
          <a:xfrm>
            <a:off x="6481267" y="1233002"/>
            <a:ext cx="2558845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High standard deviation indicates spend amount may be important to identify merchant type.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12C33-1E94-4B0A-9569-063765339E98}"/>
              </a:ext>
            </a:extLst>
          </p:cNvPr>
          <p:cNvSpPr/>
          <p:nvPr/>
        </p:nvSpPr>
        <p:spPr>
          <a:xfrm>
            <a:off x="6885029" y="2571750"/>
            <a:ext cx="1360095" cy="486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58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0945E-1160-4D4B-ACEE-020E0CC9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168" y="2346881"/>
            <a:ext cx="1513819" cy="2143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ABE1E3-2E13-4528-B6C4-A097F27C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22" y="924944"/>
            <a:ext cx="5705856" cy="3771793"/>
          </a:xfrm>
          <a:prstGeom prst="rect">
            <a:avLst/>
          </a:prstGeom>
        </p:spPr>
      </p:pic>
      <p:sp>
        <p:nvSpPr>
          <p:cNvPr id="8" name="Shape 315">
            <a:extLst>
              <a:ext uri="{FF2B5EF4-FFF2-40B4-BE49-F238E27FC236}">
                <a16:creationId xmlns:a16="http://schemas.microsoft.com/office/drawing/2014/main" id="{218FA4F5-D16D-42BC-A493-F5E26894B354}"/>
              </a:ext>
            </a:extLst>
          </p:cNvPr>
          <p:cNvSpPr txBox="1"/>
          <p:nvPr/>
        </p:nvSpPr>
        <p:spPr>
          <a:xfrm>
            <a:off x="253178" y="87344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[EDA] Average Time Delta (in Days) per Merchant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B018F-D1F0-4ABC-86A8-A684470863A5}"/>
              </a:ext>
            </a:extLst>
          </p:cNvPr>
          <p:cNvSpPr/>
          <p:nvPr/>
        </p:nvSpPr>
        <p:spPr>
          <a:xfrm>
            <a:off x="6720399" y="2810840"/>
            <a:ext cx="1360095" cy="486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30859B-6FA8-4DC5-B7A4-3BA9522E72EB}"/>
              </a:ext>
            </a:extLst>
          </p:cNvPr>
          <p:cNvSpPr/>
          <p:nvPr/>
        </p:nvSpPr>
        <p:spPr>
          <a:xfrm>
            <a:off x="6720399" y="4199449"/>
            <a:ext cx="1360095" cy="29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1B6E1-2B50-4B11-AEC5-42C9245CD3BA}"/>
              </a:ext>
            </a:extLst>
          </p:cNvPr>
          <p:cNvSpPr txBox="1"/>
          <p:nvPr/>
        </p:nvSpPr>
        <p:spPr>
          <a:xfrm>
            <a:off x="5969203" y="1308763"/>
            <a:ext cx="311384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High standard deviation indicates time delta between transactions may be important to identify merchant type.</a:t>
            </a:r>
          </a:p>
        </p:txBody>
      </p:sp>
    </p:spTree>
    <p:extLst>
      <p:ext uri="{BB962C8B-B14F-4D97-AF65-F5344CB8AC3E}">
        <p14:creationId xmlns:p14="http://schemas.microsoft.com/office/powerpoint/2010/main" val="34963625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816</Words>
  <Application>Microsoft Office PowerPoint</Application>
  <PresentationFormat>On-screen Show (16:9)</PresentationFormat>
  <Paragraphs>136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Dosis</vt:lpstr>
      <vt:lpstr>Roboto Black</vt:lpstr>
      <vt:lpstr>Roboto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Thomas O'Gara</dc:creator>
  <cp:lastModifiedBy>Thomas O'Gara</cp:lastModifiedBy>
  <cp:revision>35</cp:revision>
  <dcterms:modified xsi:type="dcterms:W3CDTF">2020-04-28T14:42:30Z</dcterms:modified>
</cp:coreProperties>
</file>